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1" r:id="rId3"/>
    <p:sldId id="318" r:id="rId4"/>
    <p:sldId id="325" r:id="rId5"/>
    <p:sldId id="309" r:id="rId6"/>
    <p:sldId id="310" r:id="rId7"/>
    <p:sldId id="316" r:id="rId8"/>
    <p:sldId id="313" r:id="rId9"/>
    <p:sldId id="326" r:id="rId10"/>
    <p:sldId id="314" r:id="rId11"/>
    <p:sldId id="328" r:id="rId12"/>
    <p:sldId id="336" r:id="rId13"/>
    <p:sldId id="311" r:id="rId14"/>
    <p:sldId id="330" r:id="rId15"/>
    <p:sldId id="331" r:id="rId16"/>
    <p:sldId id="332" r:id="rId17"/>
    <p:sldId id="333" r:id="rId18"/>
    <p:sldId id="320" r:id="rId19"/>
    <p:sldId id="312" r:id="rId20"/>
    <p:sldId id="337" r:id="rId21"/>
    <p:sldId id="335" r:id="rId22"/>
    <p:sldId id="291" r:id="rId23"/>
    <p:sldId id="299" r:id="rId24"/>
    <p:sldId id="338" r:id="rId25"/>
  </p:sldIdLst>
  <p:sldSz cx="9144000" cy="6858000" type="screen4x3"/>
  <p:notesSz cx="6881813" cy="92964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68639" autoAdjust="0"/>
  </p:normalViewPr>
  <p:slideViewPr>
    <p:cSldViewPr>
      <p:cViewPr varScale="1">
        <p:scale>
          <a:sx n="76" d="100"/>
          <a:sy n="76" d="100"/>
        </p:scale>
        <p:origin x="-196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1, 2 and</a:t>
            </a:r>
            <a:r>
              <a:rPr lang="en-US" baseline="0" dirty="0" smtClean="0"/>
              <a:t> 4 often approached using individual or group projects. Projects relevant to medical and public health professionals are difficult to come by.</a:t>
            </a:r>
          </a:p>
          <a:p>
            <a:r>
              <a:rPr lang="en-US" baseline="0" dirty="0" smtClean="0"/>
              <a:t>5 technology (Island) allows students to design and carry out a real-seeming clinical trial of their own without running afoul of IRB’s.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25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projects</a:t>
            </a:r>
            <a:r>
              <a:rPr lang="en-US" baseline="0" dirty="0" smtClean="0"/>
              <a:t> are from Summer 2014.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Genetic Analysis of Summer's Pain (GASP) -- genetics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Comprehensive Analysis of Twilight Fever in Island Towns (CATFIT) –spatial  (map:</a:t>
            </a:r>
            <a:r>
              <a:rPr lang="en-US" sz="1200" baseline="0" dirty="0" smtClean="0"/>
              <a:t> proportion of all deaths due to Twilight Fever, by village)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Can Altering Student’s Testing Actions Work Across Youth (CASTAWAY) –repeated</a:t>
            </a:r>
            <a:r>
              <a:rPr lang="en-US" sz="1200" baseline="0" dirty="0" smtClean="0"/>
              <a:t> measures, mixed models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Analysis of the Short Term Effects of Caffeine on Hunger (ASTECH) -- crossover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Physical Ability from Coffee and Energy Drinks (PACED) –</a:t>
            </a:r>
            <a:r>
              <a:rPr lang="en-US" sz="1200" baseline="0" dirty="0" smtClean="0"/>
              <a:t> cross-over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Study and Analysis of Depression on Classical-Music Efficacy and Needle-Injected Serotonin (SAD OCEANS) – two-way factorial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 Spring 2014</a:t>
            </a:r>
            <a:r>
              <a:rPr lang="en-US" baseline="0" dirty="0" smtClean="0"/>
              <a:t> by Marta (stats) and Laura (</a:t>
            </a:r>
            <a:r>
              <a:rPr lang="en-US" baseline="0" dirty="0" err="1" smtClean="0"/>
              <a:t>biostats</a:t>
            </a:r>
            <a:r>
              <a:rPr lang="en-US" baseline="0" dirty="0" smtClean="0"/>
              <a:t>). Evaluator = Ann.</a:t>
            </a:r>
          </a:p>
          <a:p>
            <a:r>
              <a:rPr lang="en-US" baseline="0" dirty="0" smtClean="0"/>
              <a:t>Class of 75 in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with three Tas. Each TA had to consult with three or four groups – too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from LISA 2020 website blog – consulting in Nigeria.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3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7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Fall 2014: Ann</a:t>
            </a:r>
            <a:r>
              <a:rPr lang="en-US" baseline="0" dirty="0" smtClean="0"/>
              <a:t> and Laura, with Barb’s stat students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from https://www.medicalcareers.nhs.uk/medical_students/fitness_to_practise.aspx.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three are from GAISE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and Collaboration were mentioned repeatedly as positives</a:t>
            </a:r>
            <a:r>
              <a:rPr lang="en-US" baseline="0" dirty="0" smtClean="0"/>
              <a:t> about the Island project in the student course evaluations.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benefits… and quote from </a:t>
            </a:r>
            <a:r>
              <a:rPr lang="en-US" dirty="0" err="1" smtClean="0"/>
              <a:t>PubH</a:t>
            </a:r>
            <a:r>
              <a:rPr lang="en-US" dirty="0" smtClean="0"/>
              <a:t> 6414 student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some limitations – e.g. runs in real time, very few clinics (so hard to find pts with specific diseases for a clinical trial),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to make</a:t>
            </a:r>
            <a:r>
              <a:rPr lang="en-US" baseline="0" dirty="0" smtClean="0"/>
              <a:t> you think that this is the coolest teaching tool ever and you can’t wait to try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5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</a:t>
            </a:r>
            <a:r>
              <a:rPr lang="en-US" baseline="0" dirty="0" smtClean="0"/>
              <a:t>o from </a:t>
            </a:r>
            <a:r>
              <a:rPr lang="en-US" baseline="0" dirty="0" err="1" smtClean="0"/>
              <a:t>UofM</a:t>
            </a:r>
            <a:r>
              <a:rPr lang="en-US" baseline="0" dirty="0" smtClean="0"/>
              <a:t> global pediatrics blog, posted April 25, 2011. MPH student project.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1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 Fall 2012, online and in-person, by</a:t>
            </a:r>
            <a:r>
              <a:rPr lang="en-US" baseline="0" dirty="0" smtClean="0"/>
              <a:t> Susan and Ann. Later adopted by Rob and Laura. All for 6414.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(top</a:t>
            </a:r>
            <a:r>
              <a:rPr lang="en-US" baseline="0" dirty="0" smtClean="0"/>
              <a:t> to bottom) from FaceTime, Google Hangouts, and Skype websites.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</a:t>
            </a:r>
            <a:r>
              <a:rPr lang="en-US" dirty="0" smtClean="0"/>
              <a:t>are from Fall 2013 Online student </a:t>
            </a:r>
            <a:r>
              <a:rPr lang="en-US" dirty="0" smtClean="0"/>
              <a:t>projects</a:t>
            </a:r>
          </a:p>
          <a:p>
            <a:endParaRPr lang="en-US" dirty="0" smtClean="0"/>
          </a:p>
          <a:p>
            <a:r>
              <a:rPr lang="en-US" dirty="0" smtClean="0"/>
              <a:t>Mention benefits</a:t>
            </a:r>
            <a:r>
              <a:rPr lang="en-US" baseline="0" dirty="0" smtClean="0"/>
              <a:t> briefly here; more detail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</a:t>
            </a:r>
            <a:r>
              <a:rPr lang="en-US" baseline="0" dirty="0" smtClean="0"/>
              <a:t> Fall 2013 by Susan and </a:t>
            </a:r>
            <a:r>
              <a:rPr lang="en-US" baseline="0" dirty="0" err="1" smtClean="0"/>
              <a:t>Haitao</a:t>
            </a:r>
            <a:r>
              <a:rPr lang="en-US" baseline="0" dirty="0" smtClean="0"/>
              <a:t>. 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Image from MNepilepsy.org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 students</a:t>
            </a:r>
            <a:r>
              <a:rPr lang="en-US" baseline="0" dirty="0" smtClean="0"/>
              <a:t> may have used Island before when they took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(</a:t>
            </a:r>
            <a:r>
              <a:rPr lang="en-US" baseline="0" dirty="0" err="1" smtClean="0"/>
              <a:t>prereq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used s</a:t>
            </a:r>
            <a:r>
              <a:rPr lang="en-US" dirty="0" smtClean="0"/>
              <a:t>ummer 2013 by Susan and Greg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tat.org/education/gaise/index.cf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losmedicine.org/article/info:doi/10.1371/journal.pmed.1000251" TargetMode="External"/><Relationship Id="rId4" Type="http://schemas.openxmlformats.org/officeDocument/2006/relationships/hyperlink" Target="http://escholarship.org/uc/item/2q0740hv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/>
              <a:t>Engaging Students with Biostatistics by Conducting Clinical Trials on The Island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2667000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Joint Statistical Meetings, Boston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August 5, 2014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u="sng" dirty="0" smtClean="0">
                <a:solidFill>
                  <a:schemeClr val="tx1"/>
                </a:solidFill>
              </a:rPr>
              <a:t>Ann M. </a:t>
            </a:r>
            <a:r>
              <a:rPr lang="en-US" sz="1800" u="sng" dirty="0" err="1" smtClean="0">
                <a:solidFill>
                  <a:schemeClr val="tx1"/>
                </a:solidFill>
              </a:rPr>
              <a:t>Brearley</a:t>
            </a:r>
            <a:r>
              <a:rPr lang="en-US" sz="1800" dirty="0" smtClean="0">
                <a:solidFill>
                  <a:schemeClr val="tx1"/>
                </a:solidFill>
              </a:rPr>
              <a:t> and Susan E. </a:t>
            </a:r>
            <a:r>
              <a:rPr lang="en-US" sz="1800" dirty="0" err="1" smtClean="0">
                <a:solidFill>
                  <a:schemeClr val="tx1"/>
                </a:solidFill>
              </a:rPr>
              <a:t>Telke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Division of Biostatistics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University of Minnesota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9676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739676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Second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Summer Institute in Biostatistics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38100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Six-week full-time in-person summer program</a:t>
            </a:r>
          </a:p>
          <a:p>
            <a:r>
              <a:rPr lang="en-US" dirty="0" smtClean="0"/>
              <a:t>SAS or R software</a:t>
            </a:r>
          </a:p>
          <a:p>
            <a:r>
              <a:rPr lang="en-US" dirty="0" smtClean="0"/>
              <a:t>Class size = 25 students, 2 TAs, 2 instructors</a:t>
            </a:r>
          </a:p>
          <a:p>
            <a:r>
              <a:rPr lang="en-US" dirty="0" smtClean="0"/>
              <a:t>Undergraduates, mostly juniors, potentially interested in careers in biostatistics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5029200" cy="3343882"/>
          </a:xfrm>
        </p:spPr>
      </p:pic>
    </p:spTree>
    <p:extLst>
      <p:ext uri="{BB962C8B-B14F-4D97-AF65-F5344CB8AC3E}">
        <p14:creationId xmlns:p14="http://schemas.microsoft.com/office/powerpoint/2010/main" val="33678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SIBS Island Projects</a:t>
            </a:r>
            <a:br>
              <a:rPr lang="en-US" sz="4000" dirty="0" smtClean="0"/>
            </a:br>
            <a:r>
              <a:rPr lang="en-US" sz="2400" dirty="0" smtClean="0"/>
              <a:t>Summer 2013+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Completed in much shorter time period, about </a:t>
            </a:r>
            <a:r>
              <a:rPr lang="en-US" dirty="0" smtClean="0"/>
              <a:t>three weeks.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complex, ambitious projects: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Observational studies, genomic studies, spatial statistics studies, epidemiologic studies, repeated measures, cross-over designs, factorial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SIBS Island Projects</a:t>
            </a:r>
            <a:br>
              <a:rPr lang="en-US" sz="4000" dirty="0" smtClean="0"/>
            </a:br>
            <a:r>
              <a:rPr lang="en-US" sz="1800" dirty="0" smtClean="0"/>
              <a:t>Summer 2014 Class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425726"/>
            <a:ext cx="2743200" cy="4654446"/>
          </a:xfrm>
        </p:spPr>
      </p:pic>
      <p:sp>
        <p:nvSpPr>
          <p:cNvPr id="4" name="Rectangle 3"/>
          <p:cNvSpPr/>
          <p:nvPr/>
        </p:nvSpPr>
        <p:spPr>
          <a:xfrm>
            <a:off x="3200400" y="1600200"/>
            <a:ext cx="55626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Genetic Analysis of Summer's Pain (GASP)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Comprehensive Analysis of Twilight Fever in Island Towns (CATFIT</a:t>
            </a:r>
            <a:r>
              <a:rPr lang="en-US" sz="2000" dirty="0" smtClean="0"/>
              <a:t>) 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Altering Student’s Testing Actions Work Across Youth (CASTAWAY)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Analysis of the Short Term Effects of Caffeine on Hunger (ASTECH)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Physical Ability from Coffee and Energy </a:t>
            </a:r>
            <a:r>
              <a:rPr lang="en-US" sz="2000" dirty="0" smtClean="0"/>
              <a:t>Drinks </a:t>
            </a:r>
            <a:r>
              <a:rPr lang="en-US" sz="2000" dirty="0"/>
              <a:t>(PACED)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Study and Analysis of Depression on Classical-Music Efficacy and Needle-Injected Serotonin (SAD OCEANS)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743200" y="2209800"/>
            <a:ext cx="457200" cy="228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Third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Statistical Consulting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Collaboration between the Department of Statistics and the Division of Biostatistics</a:t>
            </a:r>
          </a:p>
          <a:p>
            <a:r>
              <a:rPr lang="en-US" dirty="0" smtClean="0"/>
              <a:t>Statistics 4893W (in-person):</a:t>
            </a:r>
          </a:p>
          <a:p>
            <a:pPr lvl="1"/>
            <a:r>
              <a:rPr lang="en-US" dirty="0" smtClean="0"/>
              <a:t>Consulting / senior project / writing course</a:t>
            </a:r>
          </a:p>
          <a:p>
            <a:pPr lvl="1"/>
            <a:r>
              <a:rPr lang="en-US" dirty="0" smtClean="0"/>
              <a:t>Senior undergraduate statistics majors</a:t>
            </a:r>
          </a:p>
          <a:p>
            <a:r>
              <a:rPr lang="en-US" dirty="0" err="1" smtClean="0"/>
              <a:t>PubH</a:t>
            </a:r>
            <a:r>
              <a:rPr lang="en-US" dirty="0" smtClean="0"/>
              <a:t> 6414 (online):</a:t>
            </a:r>
          </a:p>
          <a:p>
            <a:pPr lvl="1"/>
            <a:r>
              <a:rPr lang="en-US" dirty="0" smtClean="0"/>
              <a:t>Graduate students: medical and public health professionals</a:t>
            </a:r>
            <a:endParaRPr lang="en-US" dirty="0" smtClean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4241800" cy="3181350"/>
          </a:xfrm>
        </p:spPr>
      </p:pic>
    </p:spTree>
    <p:extLst>
      <p:ext uri="{BB962C8B-B14F-4D97-AF65-F5344CB8AC3E}">
        <p14:creationId xmlns:p14="http://schemas.microsoft.com/office/powerpoint/2010/main" val="29563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Statistical Collaboration on the Island</a:t>
            </a:r>
            <a:br>
              <a:rPr lang="en-US" sz="3600" dirty="0" smtClean="0"/>
            </a:br>
            <a:r>
              <a:rPr lang="en-US" sz="2400" dirty="0" smtClean="0"/>
              <a:t>Spring 2014+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T</a:t>
            </a:r>
            <a:r>
              <a:rPr lang="en-US" sz="2800" dirty="0" smtClean="0"/>
              <a:t>eams </a:t>
            </a:r>
            <a:r>
              <a:rPr lang="en-US" sz="2800" dirty="0" smtClean="0"/>
              <a:t>of three senior statistics majors in Stat 4893W </a:t>
            </a:r>
            <a:r>
              <a:rPr lang="en-US" sz="2800" dirty="0" smtClean="0"/>
              <a:t>serve </a:t>
            </a:r>
            <a:r>
              <a:rPr lang="en-US" sz="2800" dirty="0" smtClean="0"/>
              <a:t>as </a:t>
            </a:r>
            <a:r>
              <a:rPr lang="en-US" sz="2800" dirty="0" smtClean="0"/>
              <a:t>statistical consultants for client teams </a:t>
            </a:r>
            <a:r>
              <a:rPr lang="en-US" sz="2800" dirty="0" smtClean="0"/>
              <a:t>of public health graduate students in </a:t>
            </a:r>
            <a:r>
              <a:rPr lang="en-US" sz="2800" dirty="0" err="1" smtClean="0"/>
              <a:t>PubH</a:t>
            </a:r>
            <a:r>
              <a:rPr lang="en-US" sz="2800" dirty="0" smtClean="0"/>
              <a:t> </a:t>
            </a:r>
            <a:r>
              <a:rPr lang="en-US" sz="2800" dirty="0" smtClean="0"/>
              <a:t>6414 (one team to one team)</a:t>
            </a:r>
            <a:endParaRPr lang="en-US" sz="2800" dirty="0" smtClean="0"/>
          </a:p>
          <a:p>
            <a:r>
              <a:rPr lang="en-US" sz="2800" dirty="0" smtClean="0"/>
              <a:t>Meet with clients </a:t>
            </a:r>
            <a:r>
              <a:rPr lang="en-US" sz="2800" dirty="0" smtClean="0"/>
              <a:t>via </a:t>
            </a:r>
            <a:r>
              <a:rPr lang="en-US" sz="2800" dirty="0" smtClean="0"/>
              <a:t>Google Hangouts or Skype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elp design study</a:t>
            </a:r>
          </a:p>
          <a:p>
            <a:pPr lvl="1"/>
            <a:r>
              <a:rPr lang="en-US" sz="2400" dirty="0" smtClean="0"/>
              <a:t>Analyze pilot study data</a:t>
            </a:r>
          </a:p>
          <a:p>
            <a:pPr lvl="1"/>
            <a:r>
              <a:rPr lang="en-US" sz="2400" dirty="0" smtClean="0"/>
              <a:t>Estimate main study sample size</a:t>
            </a:r>
          </a:p>
          <a:p>
            <a:r>
              <a:rPr lang="en-US" sz="2800" dirty="0" smtClean="0"/>
              <a:t>The statistics students’ consulting report serves as one of their class assignments.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43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E</a:t>
            </a:r>
            <a:r>
              <a:rPr lang="en-US" dirty="0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 assess and improve the collaboration</a:t>
            </a:r>
          </a:p>
          <a:p>
            <a:r>
              <a:rPr lang="en-US" dirty="0" smtClean="0"/>
              <a:t>Surveyed both ‘clients’ and ‘consultants’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Qualtrics</a:t>
            </a:r>
            <a:r>
              <a:rPr lang="en-US" dirty="0"/>
              <a:t> </a:t>
            </a:r>
            <a:r>
              <a:rPr lang="en-US" dirty="0" smtClean="0"/>
              <a:t>online survey tool</a:t>
            </a:r>
          </a:p>
          <a:p>
            <a:r>
              <a:rPr lang="en-US" dirty="0" smtClean="0"/>
              <a:t>‘Consultant’ comments:</a:t>
            </a:r>
          </a:p>
          <a:p>
            <a:pPr lvl="1"/>
            <a:r>
              <a:rPr lang="en-US" dirty="0" smtClean="0"/>
              <a:t>“I had an interview at the Federal Reserve Board where I discussed my consulting experience. They seemed very impressed that I got such an experience.”</a:t>
            </a:r>
          </a:p>
          <a:p>
            <a:pPr lvl="1"/>
            <a:r>
              <a:rPr lang="en-US" dirty="0" smtClean="0"/>
              <a:t>“I recently had an interview and they were interested in [my] interactions with the </a:t>
            </a:r>
            <a:r>
              <a:rPr lang="en-US" dirty="0" err="1" smtClean="0"/>
              <a:t>biostats</a:t>
            </a:r>
            <a:r>
              <a:rPr lang="en-US" dirty="0" smtClean="0"/>
              <a:t> students, the results that my group came up with and the Island program itself.”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Fourth Variation</a:t>
            </a:r>
            <a:br>
              <a:rPr lang="en-US" sz="3200" dirty="0"/>
            </a:br>
            <a:r>
              <a:rPr lang="en-US" dirty="0" err="1"/>
              <a:t>Biostatistical</a:t>
            </a:r>
            <a:r>
              <a:rPr lang="en-US" dirty="0"/>
              <a:t> Literacy Course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4229100" cy="2819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1910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course in Fall 2014</a:t>
            </a:r>
          </a:p>
          <a:p>
            <a:r>
              <a:rPr lang="en-US" dirty="0"/>
              <a:t>Focus is on understanding the medical/public health literature: t-tests through survival. No calculations.</a:t>
            </a:r>
          </a:p>
          <a:p>
            <a:r>
              <a:rPr lang="en-US" dirty="0"/>
              <a:t>Will be taught fall, spring and summer</a:t>
            </a:r>
          </a:p>
          <a:p>
            <a:r>
              <a:rPr lang="en-US" dirty="0"/>
              <a:t>Inverted classroom / active learning approach</a:t>
            </a:r>
          </a:p>
          <a:p>
            <a:r>
              <a:rPr lang="en-US" dirty="0"/>
              <a:t>In-person and online</a:t>
            </a:r>
          </a:p>
          <a:p>
            <a:r>
              <a:rPr lang="en-US" dirty="0"/>
              <a:t>Class size ~ 50 – 75 students, 3 </a:t>
            </a:r>
            <a:r>
              <a:rPr lang="en-US" dirty="0" smtClean="0"/>
              <a:t>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Expanded Statistical Collaboration </a:t>
            </a:r>
            <a:br>
              <a:rPr lang="en-US" sz="3600" dirty="0" smtClean="0"/>
            </a:br>
            <a:r>
              <a:rPr lang="en-US" sz="2400" dirty="0" smtClean="0"/>
              <a:t>Fall 2014+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Literacy students </a:t>
            </a:r>
            <a:r>
              <a:rPr lang="en-US" dirty="0" smtClean="0"/>
              <a:t>will be the ‘investigators’</a:t>
            </a:r>
          </a:p>
          <a:p>
            <a:pPr lvl="1"/>
            <a:r>
              <a:rPr lang="en-US" dirty="0" smtClean="0"/>
              <a:t>Choose the research question</a:t>
            </a:r>
          </a:p>
          <a:p>
            <a:pPr lvl="1"/>
            <a:r>
              <a:rPr lang="en-US" dirty="0" smtClean="0"/>
              <a:t>Collaborate in designing the study</a:t>
            </a:r>
          </a:p>
          <a:p>
            <a:pPr lvl="1"/>
            <a:r>
              <a:rPr lang="en-US" dirty="0" smtClean="0"/>
              <a:t>Carry out data collection</a:t>
            </a:r>
          </a:p>
          <a:p>
            <a:pPr lvl="1"/>
            <a:r>
              <a:rPr lang="en-US" dirty="0" smtClean="0"/>
              <a:t>Write up and present the study results to their class</a:t>
            </a:r>
          </a:p>
          <a:p>
            <a:r>
              <a:rPr lang="en-US" dirty="0" smtClean="0"/>
              <a:t>Stat 4893W students will be the ‘consultants’ with an expanded role</a:t>
            </a:r>
          </a:p>
          <a:p>
            <a:pPr lvl="1"/>
            <a:r>
              <a:rPr lang="en-US" dirty="0" smtClean="0"/>
              <a:t>Collaborate in designing the study</a:t>
            </a:r>
            <a:endParaRPr lang="en-US" dirty="0"/>
          </a:p>
          <a:p>
            <a:pPr lvl="1"/>
            <a:r>
              <a:rPr lang="en-US" dirty="0" smtClean="0"/>
              <a:t>Estimate the </a:t>
            </a:r>
            <a:r>
              <a:rPr lang="en-US" dirty="0"/>
              <a:t>sample </a:t>
            </a:r>
            <a:r>
              <a:rPr lang="en-US" dirty="0" smtClean="0"/>
              <a:t>size</a:t>
            </a:r>
          </a:p>
          <a:p>
            <a:pPr lvl="1"/>
            <a:r>
              <a:rPr lang="en-US" b="1" dirty="0" smtClean="0"/>
              <a:t>Analyze the study data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75"/>
            <a:ext cx="7772400" cy="1143000"/>
          </a:xfrm>
        </p:spPr>
        <p:txBody>
          <a:bodyPr/>
          <a:lstStyle/>
          <a:p>
            <a:r>
              <a:rPr lang="en-US" sz="2800" dirty="0" smtClean="0"/>
              <a:t>Island Projects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Benefits for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Develops statistical thinking</a:t>
            </a:r>
          </a:p>
          <a:p>
            <a:r>
              <a:rPr lang="en-US" dirty="0" smtClean="0"/>
              <a:t>Uses real data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Fosters active learning</a:t>
            </a:r>
          </a:p>
          <a:p>
            <a:pPr lvl="1"/>
            <a:r>
              <a:rPr lang="en-US" dirty="0" smtClean="0"/>
              <a:t>Students collect and analyze their own real data to answer their own research question. </a:t>
            </a:r>
          </a:p>
          <a:p>
            <a:r>
              <a:rPr lang="en-US" dirty="0" smtClean="0"/>
              <a:t>Improves teaching</a:t>
            </a:r>
          </a:p>
          <a:p>
            <a:pPr lvl="1"/>
            <a:r>
              <a:rPr lang="en-US" dirty="0" smtClean="0"/>
              <a:t>Brings out issues students are having difficulty with, e.g. random sampling vs. random assignment. Provides a built-in example to use in explanations. </a:t>
            </a:r>
          </a:p>
          <a:p>
            <a:r>
              <a:rPr lang="en-US" dirty="0" smtClean="0"/>
              <a:t>Makes instructor-student relationship more collegial</a:t>
            </a:r>
          </a:p>
          <a:p>
            <a:pPr lvl="1"/>
            <a:r>
              <a:rPr lang="en-US" dirty="0" smtClean="0"/>
              <a:t>Instructors/TAs become statistical collaborators. </a:t>
            </a:r>
            <a:r>
              <a:rPr lang="en-US" dirty="0"/>
              <a:t>(Instructor doesn’t know ‘the answer</a:t>
            </a:r>
            <a:r>
              <a:rPr lang="en-US" dirty="0" smtClean="0"/>
              <a:t>’!)</a:t>
            </a:r>
          </a:p>
          <a:p>
            <a:pPr lvl="1"/>
            <a:r>
              <a:rPr lang="en-US" dirty="0" smtClean="0"/>
              <a:t>Vastly increases the amount of non-homework-, non-exam-related interaction with students.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94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2800" dirty="0" smtClean="0"/>
              <a:t>Island Projects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Benefits for </a:t>
            </a:r>
            <a:r>
              <a:rPr lang="en-US" sz="4000" dirty="0" smtClean="0"/>
              <a:t>students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876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Application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>Students </a:t>
            </a:r>
            <a:r>
              <a:rPr lang="en-US" dirty="0" smtClean="0"/>
              <a:t>apply the concepts and methods they </a:t>
            </a:r>
            <a:r>
              <a:rPr lang="en-US" dirty="0" smtClean="0"/>
              <a:t>learn </a:t>
            </a:r>
            <a:r>
              <a:rPr lang="en-US" dirty="0" smtClean="0"/>
              <a:t>in class to a ‘real’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Study design, sampling methods</a:t>
            </a:r>
          </a:p>
          <a:p>
            <a:pPr lvl="1"/>
            <a:r>
              <a:rPr lang="en-US" dirty="0" smtClean="0"/>
              <a:t>Collecting and organizing (and cleaning!) data</a:t>
            </a:r>
          </a:p>
          <a:p>
            <a:pPr lvl="1"/>
            <a:r>
              <a:rPr lang="en-US" dirty="0" smtClean="0"/>
              <a:t>Analysis and interpretation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Collaboration</a:t>
            </a:r>
            <a:r>
              <a:rPr lang="en-US" dirty="0" smtClean="0"/>
              <a:t> </a:t>
            </a:r>
            <a:r>
              <a:rPr lang="en-US" dirty="0" smtClean="0"/>
              <a:t>– Students learn the necessity </a:t>
            </a:r>
            <a:r>
              <a:rPr lang="en-US" dirty="0" smtClean="0"/>
              <a:t>of teamwork, across specialties, to carry out a research study. </a:t>
            </a:r>
            <a:r>
              <a:rPr lang="en-US" dirty="0" smtClean="0"/>
              <a:t>They learn </a:t>
            </a:r>
            <a:r>
              <a:rPr lang="en-US" dirty="0" smtClean="0"/>
              <a:t>what works well and what doesn’t for a cross-functional, often geographically dispersed team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03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GAISE College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6096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Develop </a:t>
            </a:r>
            <a:r>
              <a:rPr lang="en-US" dirty="0" smtClean="0"/>
              <a:t>statistical </a:t>
            </a:r>
            <a:r>
              <a:rPr lang="en-US" dirty="0" smtClean="0"/>
              <a:t>thinking</a:t>
            </a:r>
          </a:p>
          <a:p>
            <a:pPr marL="400050" lvl="1" indent="0">
              <a:buNone/>
            </a:pPr>
            <a:r>
              <a:rPr lang="en-US" dirty="0" smtClean="0"/>
              <a:t>“We </a:t>
            </a:r>
            <a:r>
              <a:rPr lang="en-US" dirty="0" smtClean="0"/>
              <a:t>should teach students that the practical operation of statistics is to collect and analyze data to answer questions.”</a:t>
            </a:r>
          </a:p>
          <a:p>
            <a:pPr marL="0" indent="0">
              <a:buNone/>
            </a:pPr>
            <a:r>
              <a:rPr lang="en-US" dirty="0" smtClean="0"/>
              <a:t>2. Use real data</a:t>
            </a:r>
          </a:p>
          <a:p>
            <a:pPr marL="0" indent="0">
              <a:buNone/>
            </a:pPr>
            <a:r>
              <a:rPr lang="en-US" dirty="0" smtClean="0"/>
              <a:t>4. Foster active learning</a:t>
            </a:r>
          </a:p>
          <a:p>
            <a:pPr marL="0" indent="0">
              <a:buNone/>
            </a:pPr>
            <a:r>
              <a:rPr lang="en-US" dirty="0" smtClean="0"/>
              <a:t>5. Use technology (for developing concepts and analyzing data)…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19200"/>
            <a:ext cx="2400615" cy="4841242"/>
          </a:xfrm>
        </p:spPr>
      </p:pic>
    </p:spTree>
    <p:extLst>
      <p:ext uri="{BB962C8B-B14F-4D97-AF65-F5344CB8AC3E}">
        <p14:creationId xmlns:p14="http://schemas.microsoft.com/office/powerpoint/2010/main" val="27053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2800" dirty="0"/>
              <a:t>Island Projects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Benefits for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Choice</a:t>
            </a:r>
            <a:r>
              <a:rPr lang="en-US" dirty="0" smtClean="0"/>
              <a:t> - Students choose their study topic</a:t>
            </a:r>
          </a:p>
          <a:p>
            <a:r>
              <a:rPr lang="en-US" b="1" dirty="0" smtClean="0"/>
              <a:t>Uniqueness</a:t>
            </a:r>
            <a:r>
              <a:rPr lang="en-US" dirty="0" smtClean="0"/>
              <a:t> – No </a:t>
            </a:r>
            <a:r>
              <a:rPr lang="en-US" dirty="0"/>
              <a:t>other group has carried out this particular study before</a:t>
            </a:r>
          </a:p>
          <a:p>
            <a:r>
              <a:rPr lang="en-US" b="1" dirty="0" smtClean="0"/>
              <a:t>Context</a:t>
            </a:r>
            <a:r>
              <a:rPr lang="en-US" dirty="0" smtClean="0"/>
              <a:t> - Students </a:t>
            </a:r>
            <a:r>
              <a:rPr lang="en-US" dirty="0"/>
              <a:t>see where statistics fits in a research </a:t>
            </a:r>
            <a:r>
              <a:rPr lang="en-US" dirty="0" smtClean="0"/>
              <a:t>study</a:t>
            </a:r>
          </a:p>
          <a:p>
            <a:r>
              <a:rPr lang="en-US" b="1" dirty="0" smtClean="0"/>
              <a:t>Communication</a:t>
            </a:r>
            <a:r>
              <a:rPr lang="en-US" dirty="0" smtClean="0"/>
              <a:t> – Students gain experience presenting their work</a:t>
            </a:r>
          </a:p>
          <a:p>
            <a:r>
              <a:rPr lang="en-US" b="1" dirty="0" smtClean="0"/>
              <a:t>Real</a:t>
            </a:r>
            <a:r>
              <a:rPr lang="en-US" dirty="0" smtClean="0"/>
              <a:t> – Students sometimes </a:t>
            </a:r>
            <a:r>
              <a:rPr lang="en-US" dirty="0"/>
              <a:t>forget that </a:t>
            </a:r>
            <a:r>
              <a:rPr lang="en-US" dirty="0" smtClean="0"/>
              <a:t>Islanders </a:t>
            </a:r>
            <a:r>
              <a:rPr lang="en-US" dirty="0"/>
              <a:t>aren’t real people and won’t necessarily behave as suggested by the published </a:t>
            </a:r>
            <a:r>
              <a:rPr lang="en-US" dirty="0" smtClean="0"/>
              <a:t>literature!</a:t>
            </a:r>
            <a:endParaRPr lang="en-US" dirty="0"/>
          </a:p>
          <a:p>
            <a:pPr marL="857250" lvl="2" indent="0">
              <a:buNone/>
            </a:pPr>
            <a:r>
              <a:rPr lang="en-US" i="1" dirty="0"/>
              <a:t>“The results from the pilot study indicated that the islanders did not behave like normal individuals. [Their behavior] disagreed with the literature.”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709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6096000" cy="2743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Customized for teaching biostatistics and clinical trials</a:t>
            </a:r>
            <a:endParaRPr lang="en-US" dirty="0" smtClean="0"/>
          </a:p>
          <a:p>
            <a:r>
              <a:rPr lang="en-US" dirty="0" smtClean="0"/>
              <a:t>Being developed by Susan </a:t>
            </a:r>
            <a:r>
              <a:rPr lang="en-US" dirty="0" err="1" smtClean="0"/>
              <a:t>Telke</a:t>
            </a:r>
            <a:r>
              <a:rPr lang="en-US" dirty="0" smtClean="0"/>
              <a:t> and team at Minnesota, in collaboration with the Island</a:t>
            </a:r>
            <a:r>
              <a:rPr lang="en-US" dirty="0" smtClean="0"/>
              <a:t>’s creator, </a:t>
            </a:r>
            <a:r>
              <a:rPr lang="en-US" dirty="0" smtClean="0"/>
              <a:t>Michael Bulmer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19600"/>
            <a:ext cx="1427163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00200"/>
            <a:ext cx="142716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6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701"/>
            <a:ext cx="7772400" cy="1143000"/>
          </a:xfrm>
        </p:spPr>
        <p:txBody>
          <a:bodyPr/>
          <a:lstStyle/>
          <a:p>
            <a:r>
              <a:rPr lang="en-US" sz="4000" dirty="0" smtClean="0"/>
              <a:t>Acknowledgements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724400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Tx/>
              <a:buChar char="•"/>
            </a:pPr>
            <a:r>
              <a:rPr lang="en-US" sz="3500" dirty="0"/>
              <a:t>Lynn </a:t>
            </a:r>
            <a:r>
              <a:rPr lang="en-US" sz="3500" dirty="0" err="1"/>
              <a:t>Eberly</a:t>
            </a:r>
            <a:r>
              <a:rPr lang="en-US" sz="3500" dirty="0"/>
              <a:t>, Laura Le, Rob Leduc, </a:t>
            </a:r>
            <a:r>
              <a:rPr lang="en-US" sz="3500" dirty="0" smtClean="0"/>
              <a:t>Greg </a:t>
            </a:r>
            <a:r>
              <a:rPr lang="en-US" sz="3500" dirty="0" err="1" smtClean="0"/>
              <a:t>Grandits</a:t>
            </a:r>
            <a:r>
              <a:rPr lang="en-US" sz="3500" dirty="0" smtClean="0"/>
              <a:t>, </a:t>
            </a:r>
            <a:r>
              <a:rPr lang="en-US" sz="3500" dirty="0" err="1" smtClean="0"/>
              <a:t>Haitao</a:t>
            </a:r>
            <a:r>
              <a:rPr lang="en-US" sz="3500" dirty="0" smtClean="0"/>
              <a:t> Chu, Marta Shore, Barbara </a:t>
            </a:r>
            <a:r>
              <a:rPr lang="en-US" sz="3500" dirty="0" err="1" smtClean="0"/>
              <a:t>Kuzmak</a:t>
            </a:r>
            <a:endParaRPr lang="en-US" sz="3500" dirty="0"/>
          </a:p>
          <a:p>
            <a:pPr lvl="1"/>
            <a:r>
              <a:rPr lang="en-US" dirty="0" smtClean="0"/>
              <a:t>Biostatistics and Statistics instructors</a:t>
            </a:r>
          </a:p>
          <a:p>
            <a:r>
              <a:rPr lang="en-US" dirty="0" smtClean="0"/>
              <a:t>Sara Hurley &amp; Jim </a:t>
            </a:r>
            <a:r>
              <a:rPr lang="en-US" dirty="0" err="1" smtClean="0"/>
              <a:t>Harpole</a:t>
            </a:r>
            <a:endParaRPr lang="en-US" dirty="0" smtClean="0"/>
          </a:p>
          <a:p>
            <a:pPr lvl="1"/>
            <a:r>
              <a:rPr lang="en-US" dirty="0" smtClean="0"/>
              <a:t>School of Public Health’s Office of E-Learning Services</a:t>
            </a:r>
          </a:p>
          <a:p>
            <a:r>
              <a:rPr lang="en-US" dirty="0" smtClean="0"/>
              <a:t>Michelle Everson &amp; Joan Garfield</a:t>
            </a:r>
          </a:p>
          <a:p>
            <a:pPr lvl="1"/>
            <a:r>
              <a:rPr lang="en-US" dirty="0" smtClean="0"/>
              <a:t>Statistics Education program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Connett</a:t>
            </a:r>
            <a:r>
              <a:rPr lang="en-US" dirty="0" smtClean="0"/>
              <a:t>, BDAC Director</a:t>
            </a:r>
          </a:p>
          <a:p>
            <a:r>
              <a:rPr lang="en-US" dirty="0" smtClean="0"/>
              <a:t>Brad Carlin, Biostatistics Division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American Statistical Association (2005, reformatted 2010), </a:t>
            </a:r>
            <a:r>
              <a:rPr lang="en-US" i="1" dirty="0"/>
              <a:t>Guidelines for Assessment and Instruction in Statistics Education (GAISE) College Report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http://www.amstat.org/education/gaise/index.cfm</a:t>
            </a:r>
            <a:r>
              <a:rPr lang="en-US" dirty="0"/>
              <a:t> </a:t>
            </a:r>
          </a:p>
          <a:p>
            <a:r>
              <a:rPr lang="en-US" dirty="0" smtClean="0"/>
              <a:t>Bulmer, Michael and </a:t>
            </a:r>
            <a:r>
              <a:rPr lang="en-US" dirty="0" err="1" smtClean="0"/>
              <a:t>Haladyn</a:t>
            </a:r>
            <a:r>
              <a:rPr lang="en-US" dirty="0" smtClean="0"/>
              <a:t>, J. Kimberly (2011). “</a:t>
            </a:r>
            <a:r>
              <a:rPr lang="en-US" dirty="0"/>
              <a:t>Life on an Island: a Simulated Population to Support Student Projects in </a:t>
            </a:r>
            <a:r>
              <a:rPr lang="en-US" dirty="0" smtClean="0"/>
              <a:t>Statistics.” </a:t>
            </a:r>
            <a:r>
              <a:rPr lang="en-US" i="1" dirty="0" smtClean="0"/>
              <a:t>Technology Innovations in Statistics Education</a:t>
            </a:r>
            <a:r>
              <a:rPr lang="en-US" dirty="0" smtClean="0"/>
              <a:t> (</a:t>
            </a:r>
            <a:r>
              <a:rPr lang="en-US" i="1" dirty="0" smtClean="0"/>
              <a:t>TISE</a:t>
            </a:r>
            <a:r>
              <a:rPr lang="en-US" dirty="0" smtClean="0"/>
              <a:t>) 5(1).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://escholarship.org/uc/item/2q0740hv</a:t>
            </a:r>
            <a:endParaRPr lang="en-US" dirty="0" smtClean="0"/>
          </a:p>
          <a:p>
            <a:r>
              <a:rPr lang="en-US" dirty="0"/>
              <a:t>Schulz KF, Altman DG, </a:t>
            </a:r>
            <a:r>
              <a:rPr lang="en-US" dirty="0" err="1"/>
              <a:t>Moher</a:t>
            </a:r>
            <a:r>
              <a:rPr lang="en-US" dirty="0"/>
              <a:t> D, for the CONSORT Group (2010</a:t>
            </a:r>
            <a:r>
              <a:rPr lang="en-US" dirty="0" smtClean="0"/>
              <a:t>). “CONSORT </a:t>
            </a:r>
            <a:r>
              <a:rPr lang="en-US" dirty="0"/>
              <a:t>2010 Statement: Updated Guidelines for Reporting Parallel Group </a:t>
            </a:r>
            <a:r>
              <a:rPr lang="en-US" dirty="0" err="1"/>
              <a:t>Randomised</a:t>
            </a:r>
            <a:r>
              <a:rPr lang="en-US" dirty="0"/>
              <a:t> Trials</a:t>
            </a:r>
            <a:r>
              <a:rPr lang="en-US" dirty="0" smtClean="0"/>
              <a:t>.” </a:t>
            </a:r>
            <a:r>
              <a:rPr lang="en-US" i="1" dirty="0" err="1" smtClean="0"/>
              <a:t>PLoS</a:t>
            </a:r>
            <a:r>
              <a:rPr lang="en-US" i="1" dirty="0" smtClean="0"/>
              <a:t> Med </a:t>
            </a:r>
            <a:r>
              <a:rPr lang="en-US" dirty="0" smtClean="0"/>
              <a:t>7(3): e1000251. doi:10.1371/journal.pmed.1000251.</a:t>
            </a:r>
          </a:p>
          <a:p>
            <a:pPr marL="400050" lvl="1" indent="0">
              <a:buNone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www.plosmedicine.org/article/info%3Adoi%2F10.1371%2Fjournal.pmed.1000251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7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877888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/>
              <a:t>brea0022@umn.edu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744358" cy="5105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2895600" cy="4953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Goal</a:t>
            </a:r>
          </a:p>
          <a:p>
            <a:pPr marL="0" indent="0">
              <a:buNone/>
            </a:pPr>
            <a:r>
              <a:rPr lang="en-US" b="1" u="sng" dirty="0" smtClean="0"/>
              <a:t>Theme</a:t>
            </a:r>
          </a:p>
          <a:p>
            <a:r>
              <a:rPr lang="en-US" b="1" dirty="0" smtClean="0"/>
              <a:t>Introductory </a:t>
            </a:r>
            <a:r>
              <a:rPr lang="en-US" b="1" dirty="0" err="1" smtClean="0"/>
              <a:t>biostatistical</a:t>
            </a:r>
            <a:r>
              <a:rPr lang="en-US" b="1" dirty="0" smtClean="0"/>
              <a:t> methods</a:t>
            </a:r>
          </a:p>
          <a:p>
            <a:pPr marL="0" indent="0">
              <a:buNone/>
            </a:pPr>
            <a:r>
              <a:rPr lang="en-US" b="1" u="sng" dirty="0" smtClean="0"/>
              <a:t>Variations</a:t>
            </a:r>
          </a:p>
          <a:p>
            <a:r>
              <a:rPr lang="en-US" b="1" dirty="0" smtClean="0"/>
              <a:t>Clinical trials</a:t>
            </a:r>
          </a:p>
          <a:p>
            <a:r>
              <a:rPr lang="en-US" b="1" dirty="0" smtClean="0"/>
              <a:t>Summer Institute in Biostatistics (SIBS)</a:t>
            </a:r>
          </a:p>
          <a:p>
            <a:r>
              <a:rPr lang="en-US" b="1" dirty="0" smtClean="0"/>
              <a:t>Statistical consulting </a:t>
            </a:r>
          </a:p>
          <a:p>
            <a:r>
              <a:rPr lang="en-US" b="1" dirty="0" err="1" smtClean="0"/>
              <a:t>Biostatistical</a:t>
            </a:r>
            <a:r>
              <a:rPr lang="en-US" b="1" dirty="0" smtClean="0"/>
              <a:t> literacy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17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Theme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Introductory </a:t>
            </a:r>
            <a:r>
              <a:rPr lang="en-US" sz="3600" dirty="0" err="1" smtClean="0"/>
              <a:t>Biostatistical</a:t>
            </a:r>
            <a:r>
              <a:rPr lang="en-US" sz="3600" dirty="0" smtClean="0"/>
              <a:t> </a:t>
            </a:r>
            <a:r>
              <a:rPr lang="en-US" sz="3600" dirty="0" smtClean="0"/>
              <a:t>Methods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038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PubH</a:t>
            </a:r>
            <a:r>
              <a:rPr lang="en-US" dirty="0" smtClean="0"/>
              <a:t> 6414 </a:t>
            </a:r>
          </a:p>
          <a:p>
            <a:r>
              <a:rPr lang="en-US" dirty="0"/>
              <a:t>T</a:t>
            </a:r>
            <a:r>
              <a:rPr lang="en-US" dirty="0" smtClean="0"/>
              <a:t>aught </a:t>
            </a:r>
            <a:r>
              <a:rPr lang="en-US" dirty="0" smtClean="0"/>
              <a:t>in fall, spring and summer terms</a:t>
            </a:r>
          </a:p>
          <a:p>
            <a:r>
              <a:rPr lang="en-US" dirty="0" smtClean="0"/>
              <a:t>Offered both in-person and online</a:t>
            </a:r>
          </a:p>
          <a:p>
            <a:r>
              <a:rPr lang="en-US" dirty="0" smtClean="0"/>
              <a:t>R Commander software</a:t>
            </a:r>
          </a:p>
          <a:p>
            <a:r>
              <a:rPr lang="en-US" dirty="0" smtClean="0"/>
              <a:t>Class size ~ 50 – 75 students, 3 TAs</a:t>
            </a:r>
          </a:p>
          <a:p>
            <a:r>
              <a:rPr lang="en-US" dirty="0" smtClean="0"/>
              <a:t>Varied backgrounds: physicians, dentists, nurses, veterinarians, pharmacists, public health graduate students and professionals, a few journalists, lawyers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27195"/>
            <a:ext cx="381000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9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Island Project</a:t>
            </a:r>
            <a:br>
              <a:rPr lang="en-US" dirty="0" smtClean="0"/>
            </a:br>
            <a:r>
              <a:rPr lang="en-US" sz="2400" dirty="0" smtClean="0"/>
              <a:t>Fall 2012+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Students work in groups to design, conduct, and analyze results of a study using the Island</a:t>
            </a:r>
          </a:p>
          <a:p>
            <a:pPr lvl="1"/>
            <a:r>
              <a:rPr lang="en-US" dirty="0" smtClean="0"/>
              <a:t>Groups of ~5 to 8 students</a:t>
            </a:r>
          </a:p>
          <a:p>
            <a:pPr lvl="1"/>
            <a:r>
              <a:rPr lang="en-US" dirty="0" smtClean="0"/>
              <a:t>TAs serve as statistical consultants</a:t>
            </a:r>
          </a:p>
          <a:p>
            <a:r>
              <a:rPr lang="en-US" dirty="0" smtClean="0"/>
              <a:t>Students present their findings to the class at the end of the course</a:t>
            </a:r>
          </a:p>
          <a:p>
            <a:pPr lvl="1"/>
            <a:r>
              <a:rPr lang="en-US" dirty="0" smtClean="0"/>
              <a:t>Talks (live or recorded)</a:t>
            </a:r>
          </a:p>
          <a:p>
            <a:pPr lvl="1"/>
            <a:r>
              <a:rPr lang="en-US" dirty="0" smtClean="0"/>
              <a:t>Posters</a:t>
            </a:r>
          </a:p>
          <a:p>
            <a:pPr lvl="1"/>
            <a:r>
              <a:rPr lang="en-US" dirty="0" smtClean="0"/>
              <a:t>Research papers</a:t>
            </a:r>
          </a:p>
          <a:p>
            <a:r>
              <a:rPr lang="en-US" dirty="0" smtClean="0"/>
              <a:t>CONSORT guidelines for reporting randomized controlled clinical trials are used</a:t>
            </a:r>
          </a:p>
          <a:p>
            <a:r>
              <a:rPr lang="en-US" dirty="0" smtClean="0"/>
              <a:t>Part</a:t>
            </a:r>
            <a:r>
              <a:rPr lang="en-US" dirty="0" smtClean="0"/>
              <a:t> </a:t>
            </a:r>
            <a:r>
              <a:rPr lang="en-US" dirty="0" smtClean="0"/>
              <a:t>of the grade </a:t>
            </a:r>
            <a:r>
              <a:rPr lang="en-US" dirty="0" smtClean="0"/>
              <a:t>is based </a:t>
            </a:r>
            <a:r>
              <a:rPr lang="en-US" dirty="0" smtClean="0"/>
              <a:t>on peer evaluations and on instructor-judged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3034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</a:t>
            </a:r>
            <a:r>
              <a:rPr lang="en-US" dirty="0" smtClean="0">
                <a:solidFill>
                  <a:srgbClr val="00B0F0"/>
                </a:solidFill>
              </a:rPr>
              <a:t>Online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8100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collaborate using </a:t>
            </a:r>
            <a:r>
              <a:rPr lang="en-US" dirty="0" smtClean="0"/>
              <a:t>various tools:</a:t>
            </a:r>
          </a:p>
          <a:p>
            <a:pPr lvl="1"/>
            <a:r>
              <a:rPr lang="en-US" dirty="0" smtClean="0"/>
              <a:t>Google Hangouts, Skype</a:t>
            </a:r>
            <a:r>
              <a:rPr lang="en-US" dirty="0" smtClean="0"/>
              <a:t>, </a:t>
            </a:r>
            <a:r>
              <a:rPr lang="en-US" dirty="0" smtClean="0"/>
              <a:t>FaceTime, etc.</a:t>
            </a:r>
          </a:p>
          <a:p>
            <a:pPr lvl="1"/>
            <a:r>
              <a:rPr lang="en-US" dirty="0" smtClean="0"/>
              <a:t>Google Drive, </a:t>
            </a:r>
            <a:r>
              <a:rPr lang="en-US" dirty="0" err="1" smtClean="0"/>
              <a:t>DropBox</a:t>
            </a:r>
            <a:endParaRPr lang="en-US" dirty="0" smtClean="0"/>
          </a:p>
          <a:p>
            <a:pPr lvl="1"/>
            <a:r>
              <a:rPr lang="en-US" dirty="0" smtClean="0"/>
              <a:t>Moodle </a:t>
            </a:r>
            <a:r>
              <a:rPr lang="en-US" dirty="0" smtClean="0"/>
              <a:t>chat </a:t>
            </a:r>
            <a:r>
              <a:rPr lang="en-US" dirty="0" smtClean="0"/>
              <a:t>rooms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hone, text</a:t>
            </a:r>
            <a:r>
              <a:rPr lang="en-US" dirty="0" smtClean="0"/>
              <a:t>, </a:t>
            </a:r>
            <a:r>
              <a:rPr lang="en-US" dirty="0" smtClean="0"/>
              <a:t>email</a:t>
            </a:r>
            <a:endParaRPr lang="en-US" dirty="0" smtClean="0"/>
          </a:p>
          <a:p>
            <a:r>
              <a:rPr lang="en-US" dirty="0" smtClean="0"/>
              <a:t>Works best if groups meet weekly</a:t>
            </a:r>
          </a:p>
          <a:p>
            <a:pPr lvl="1"/>
            <a:r>
              <a:rPr lang="en-US" dirty="0" smtClean="0"/>
              <a:t>as the in-person students do (in lab)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2927958" cy="17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brea00222\Desktop\face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2990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004"/>
            <a:ext cx="1810003" cy="2810267"/>
          </a:xfrm>
        </p:spPr>
      </p:pic>
    </p:spTree>
    <p:extLst>
      <p:ext uri="{BB962C8B-B14F-4D97-AF65-F5344CB8AC3E}">
        <p14:creationId xmlns:p14="http://schemas.microsoft.com/office/powerpoint/2010/main" val="3414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2401"/>
            <a:ext cx="167036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err="1" smtClean="0"/>
              <a:t>PubH</a:t>
            </a:r>
            <a:r>
              <a:rPr lang="en-US" sz="4000" dirty="0" smtClean="0"/>
              <a:t> 6414 Island </a:t>
            </a:r>
            <a:r>
              <a:rPr lang="en-US" sz="4000" dirty="0" smtClean="0"/>
              <a:t>Studies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Fall 2013 Online Class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6629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Effects of Methamphetamine on Cognitive Function in Young Adults</a:t>
            </a:r>
          </a:p>
          <a:p>
            <a:r>
              <a:rPr lang="en-US" sz="2000" b="1" dirty="0" smtClean="0"/>
              <a:t>RE-WINE</a:t>
            </a:r>
            <a:r>
              <a:rPr lang="en-US" sz="2000" dirty="0" smtClean="0"/>
              <a:t>:  The Effect of Red Wine on Serotonin Release</a:t>
            </a:r>
          </a:p>
          <a:p>
            <a:r>
              <a:rPr lang="en-US" sz="2000" dirty="0" smtClean="0"/>
              <a:t>The Effect of Cannabis Tea on Short Term Memory Scores</a:t>
            </a:r>
          </a:p>
          <a:p>
            <a:r>
              <a:rPr lang="en-US" sz="2000" dirty="0" smtClean="0"/>
              <a:t>Effect of diabetes on the blood glucose level of “The Island” population after exercise</a:t>
            </a:r>
          </a:p>
          <a:p>
            <a:r>
              <a:rPr lang="en-US" sz="2000" b="1" dirty="0" smtClean="0"/>
              <a:t>YIKES! </a:t>
            </a:r>
            <a:r>
              <a:rPr lang="en-US" sz="2000" dirty="0" smtClean="0"/>
              <a:t>Youth Islander Knowledge Enhancement Study [Effect of </a:t>
            </a:r>
            <a:r>
              <a:rPr lang="en-US" sz="2000" dirty="0" err="1" smtClean="0"/>
              <a:t>Dextroamphetamine</a:t>
            </a:r>
            <a:r>
              <a:rPr lang="en-US" sz="2000" dirty="0" smtClean="0"/>
              <a:t> on Arithmetic Performance]</a:t>
            </a:r>
          </a:p>
          <a:p>
            <a:r>
              <a:rPr lang="en-US" sz="2000" dirty="0" smtClean="0"/>
              <a:t>Effects of Smoking on Pulmonary Functioning and Exercise Tolerance</a:t>
            </a:r>
          </a:p>
          <a:p>
            <a:r>
              <a:rPr lang="en-US" sz="2000" dirty="0" smtClean="0"/>
              <a:t>Effects of Music on Blood Pressure</a:t>
            </a:r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DREAM</a:t>
            </a:r>
            <a:r>
              <a:rPr lang="en-US" sz="2000" dirty="0" smtClean="0"/>
              <a:t> Study: The Effect of Different Exercise Assignments on Melatonin 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943600" y="18288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29253"/>
            <a:ext cx="1792128" cy="246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486400" y="4114800"/>
            <a:ext cx="1447800" cy="609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First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Clinical Trials Course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4724400" cy="426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Taught fall and summer</a:t>
            </a:r>
          </a:p>
          <a:p>
            <a:r>
              <a:rPr lang="en-US" dirty="0"/>
              <a:t>Online only</a:t>
            </a:r>
          </a:p>
          <a:p>
            <a:r>
              <a:rPr lang="en-US" dirty="0"/>
              <a:t>Class size ~ 20 students, 1 TA</a:t>
            </a:r>
          </a:p>
          <a:p>
            <a:r>
              <a:rPr lang="en-US" dirty="0"/>
              <a:t>Dual audience: undergraduates (public health minors) and graduate students (physicians, dentists, nurses, veterinarians, pharmacists, public health graduate students and professionals, a few journalists, lawyers)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810000" cy="2540000"/>
          </a:xfrm>
        </p:spPr>
      </p:pic>
    </p:spTree>
    <p:extLst>
      <p:ext uri="{BB962C8B-B14F-4D97-AF65-F5344CB8AC3E}">
        <p14:creationId xmlns:p14="http://schemas.microsoft.com/office/powerpoint/2010/main" val="2098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</a:t>
            </a:r>
            <a:r>
              <a:rPr lang="en-US" dirty="0" smtClean="0"/>
              <a:t>Trials </a:t>
            </a:r>
            <a:r>
              <a:rPr lang="en-US" dirty="0" smtClean="0"/>
              <a:t>Projects</a:t>
            </a:r>
            <a:br>
              <a:rPr lang="en-US" dirty="0" smtClean="0"/>
            </a:br>
            <a:r>
              <a:rPr lang="en-US" sz="2400" dirty="0" smtClean="0"/>
              <a:t>Fall 2013+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Undergrads: Island project</a:t>
            </a:r>
          </a:p>
          <a:p>
            <a:pPr lvl="1"/>
            <a:r>
              <a:rPr lang="en-US" dirty="0" smtClean="0"/>
              <a:t>Reviewed by a mock DSMB composed of the graduate students</a:t>
            </a:r>
          </a:p>
          <a:p>
            <a:pPr lvl="2"/>
            <a:r>
              <a:rPr lang="en-US" dirty="0" smtClean="0"/>
              <a:t>Few adverse events</a:t>
            </a:r>
          </a:p>
          <a:p>
            <a:pPr lvl="2"/>
            <a:r>
              <a:rPr lang="en-US" dirty="0" smtClean="0"/>
              <a:t>Limited ability to follow participants for long periods of time</a:t>
            </a:r>
          </a:p>
          <a:p>
            <a:r>
              <a:rPr lang="en-US" dirty="0" smtClean="0"/>
              <a:t>Grad students: Protocol project</a:t>
            </a:r>
          </a:p>
          <a:p>
            <a:pPr lvl="1"/>
            <a:r>
              <a:rPr lang="en-US" dirty="0" smtClean="0"/>
              <a:t>Students write a complete study protocol</a:t>
            </a:r>
          </a:p>
          <a:p>
            <a:pPr lvl="1"/>
            <a:r>
              <a:rPr lang="en-US" dirty="0" smtClean="0"/>
              <a:t>Reviewed by a mock IRB made up of the undergraduate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3906</TotalTime>
  <Words>1822</Words>
  <Application>Microsoft Office PowerPoint</Application>
  <PresentationFormat>On-screen Show (4:3)</PresentationFormat>
  <Paragraphs>226</Paragraphs>
  <Slides>24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D2D-1</vt:lpstr>
      <vt:lpstr>Engaging Students with Biostatistics by Conducting Clinical Trials on The Island</vt:lpstr>
      <vt:lpstr>GAISE College Guidelines</vt:lpstr>
      <vt:lpstr>Outline</vt:lpstr>
      <vt:lpstr>Theme Introductory Biostatistical Methods</vt:lpstr>
      <vt:lpstr>Basic Island Project Fall 2012+</vt:lpstr>
      <vt:lpstr>Collaborating Online</vt:lpstr>
      <vt:lpstr>PubH 6414 Island Studies Fall 2013 Online Class</vt:lpstr>
      <vt:lpstr>First Variation Clinical Trials Course</vt:lpstr>
      <vt:lpstr>Clinical Trials Projects Fall 2013+</vt:lpstr>
      <vt:lpstr>Second Variation Summer Institute in Biostatistics</vt:lpstr>
      <vt:lpstr>SIBS Island Projects Summer 2013+</vt:lpstr>
      <vt:lpstr>SIBS Island Projects Summer 2014 Class</vt:lpstr>
      <vt:lpstr>Third Variation Statistical Consulting Course</vt:lpstr>
      <vt:lpstr>Statistical Collaboration on the Island Spring 2014+</vt:lpstr>
      <vt:lpstr>Formal Evaluation</vt:lpstr>
      <vt:lpstr>Fourth Variation Biostatistical Literacy Course</vt:lpstr>
      <vt:lpstr>Expanded Statistical Collaboration  Fall 2014+</vt:lpstr>
      <vt:lpstr>Island Projects Benefits for instructors</vt:lpstr>
      <vt:lpstr>Island Projects Benefits for students</vt:lpstr>
      <vt:lpstr>Island Projects Benefits for students</vt:lpstr>
      <vt:lpstr>Island 2.0</vt:lpstr>
      <vt:lpstr>Acknowledgements</vt:lpstr>
      <vt:lpstr>References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Students with Biostatistics by Conducting Clinical Trials on The Island</dc:title>
  <dc:creator>Ann Brearley</dc:creator>
  <cp:lastModifiedBy>Ann Brearley(2)</cp:lastModifiedBy>
  <cp:revision>241</cp:revision>
  <cp:lastPrinted>2013-08-02T16:19:19Z</cp:lastPrinted>
  <dcterms:created xsi:type="dcterms:W3CDTF">2013-01-24T14:06:57Z</dcterms:created>
  <dcterms:modified xsi:type="dcterms:W3CDTF">2014-08-01T21:26:54Z</dcterms:modified>
</cp:coreProperties>
</file>